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3"/>
  </p:handoutMasterIdLst>
  <p:sldIdLst>
    <p:sldId id="256" r:id="rId5"/>
    <p:sldId id="257" r:id="rId6"/>
    <p:sldId id="272" r:id="rId7"/>
    <p:sldId id="279" r:id="rId8"/>
    <p:sldId id="263" r:id="rId9"/>
    <p:sldId id="264" r:id="rId10"/>
    <p:sldId id="266" r:id="rId11"/>
    <p:sldId id="267" r:id="rId12"/>
    <p:sldId id="268" r:id="rId13"/>
    <p:sldId id="265" r:id="rId14"/>
    <p:sldId id="273" r:id="rId15"/>
    <p:sldId id="270" r:id="rId16"/>
    <p:sldId id="274" r:id="rId17"/>
    <p:sldId id="280" r:id="rId18"/>
    <p:sldId id="275" r:id="rId19"/>
    <p:sldId id="276" r:id="rId20"/>
    <p:sldId id="281" r:id="rId21"/>
    <p:sldId id="259" r:id="rId2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583"/>
    <a:srgbClr val="005172"/>
    <a:srgbClr val="007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6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DEF8-6951-439B-AF4D-6D59C0A06E05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EA59B-90A5-48E6-94D8-EAAEF4B7FD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10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1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3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82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88913"/>
            <a:ext cx="8639175" cy="720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0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24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ne autora"/>
          <p:cNvSpPr>
            <a:spLocks noGrp="1"/>
          </p:cNvSpPr>
          <p:nvPr>
            <p:ph type="body" sz="quarter" idx="14" hasCustomPrompt="1"/>
          </p:nvPr>
        </p:nvSpPr>
        <p:spPr>
          <a:xfrm>
            <a:off x="252413" y="4689474"/>
            <a:ext cx="8639175" cy="1439526"/>
          </a:xfrm>
        </p:spPr>
        <p:txBody>
          <a:bodyPr>
            <a:normAutofit/>
          </a:bodyPr>
          <a:lstStyle>
            <a:lvl1pPr marL="342882" indent="-342882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Dane autora</a:t>
            </a:r>
          </a:p>
        </p:txBody>
      </p:sp>
      <p:sp>
        <p:nvSpPr>
          <p:cNvPr id="4" name="Dodatkowe informacje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1" y="3428999"/>
            <a:ext cx="8639588" cy="108049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Dodatkowe informacje</a:t>
            </a:r>
          </a:p>
        </p:txBody>
      </p:sp>
      <p:sp>
        <p:nvSpPr>
          <p:cNvPr id="5" name="Więcej na: stat.gov.pl"/>
          <p:cNvSpPr>
            <a:spLocks noGrp="1"/>
          </p:cNvSpPr>
          <p:nvPr>
            <p:ph type="title" hasCustomPrompt="1"/>
          </p:nvPr>
        </p:nvSpPr>
        <p:spPr>
          <a:xfrm>
            <a:off x="251653" y="1089025"/>
            <a:ext cx="8639175" cy="2160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Więcej informacji: stat.gov.pl</a:t>
            </a:r>
          </a:p>
        </p:txBody>
      </p:sp>
    </p:spTree>
    <p:extLst>
      <p:ext uri="{BB962C8B-B14F-4D97-AF65-F5344CB8AC3E}">
        <p14:creationId xmlns:p14="http://schemas.microsoft.com/office/powerpoint/2010/main" val="216451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Tytuł slajdu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Tekst</a:t>
            </a:r>
            <a:endParaRPr lang="en-US" dirty="0"/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8553282" y="6418417"/>
            <a:ext cx="72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69AFF18-E44A-4D78-BC0E-15AAAAC99A12}" type="slidenum">
              <a:rPr lang="pl-PL" sz="1400" b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ctr"/>
              <a:t>‹#›</a:t>
            </a:fld>
            <a:endParaRPr lang="pl-PL" sz="1400" b="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6" name="pole tekstowe 5"/>
          <p:cNvSpPr txBox="1"/>
          <p:nvPr userDrawn="1"/>
        </p:nvSpPr>
        <p:spPr>
          <a:xfrm>
            <a:off x="8569467" y="6418417"/>
            <a:ext cx="72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69AFF18-E44A-4D78-BC0E-15AAAAC99A12}" type="slidenum">
              <a:rPr lang="pl-PL" sz="1400" b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ctr"/>
              <a:t>‹#›</a:t>
            </a:fld>
            <a:endParaRPr lang="pl-PL" sz="1400" b="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2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74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baseline="0">
          <a:solidFill>
            <a:srgbClr val="173583"/>
          </a:solidFill>
          <a:latin typeface="Fira Sans Medium" panose="020B0603050000020004" pitchFamily="34" charset="0"/>
          <a:ea typeface="Fira Sans Medium" panose="020B06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4109" y="113854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baseline="0">
                <a:solidFill>
                  <a:srgbClr val="173583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+mj-cs"/>
              </a:defRPr>
            </a:lvl1pPr>
          </a:lstStyle>
          <a:p>
            <a:r>
              <a:rPr lang="pl-PL" sz="3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TransGUS – dane administracyjne</a:t>
            </a:r>
            <a:br>
              <a:rPr lang="pl-PL" sz="3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3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 rozproszonych systemów informacyjnych</a:t>
            </a:r>
            <a:endParaRPr lang="pl-PL" sz="3600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13288" y="4269863"/>
            <a:ext cx="7250464" cy="1531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l-PL" sz="18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Sławomir Konczak</a:t>
            </a:r>
          </a:p>
          <a:p>
            <a:pPr algn="l">
              <a:spcBef>
                <a:spcPts val="0"/>
              </a:spcBef>
            </a:pPr>
            <a:r>
              <a:rPr lang="pl-PL" sz="1800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Główny </a:t>
            </a:r>
            <a:r>
              <a:rPr lang="pl-PL" sz="18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specjalista</a:t>
            </a:r>
            <a:endParaRPr lang="pl-PL" sz="18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l">
              <a:spcBef>
                <a:spcPts val="0"/>
              </a:spcBef>
            </a:pPr>
            <a:endParaRPr lang="pl-PL" sz="1800" dirty="0" smtClean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l">
              <a:spcBef>
                <a:spcPts val="0"/>
              </a:spcBef>
            </a:pPr>
            <a:r>
              <a:rPr lang="pl-PL" sz="18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Zespół </a:t>
            </a:r>
            <a:r>
              <a:rPr lang="pl-PL" sz="18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do spraw pozyskiwania zbiorów  danych administracyjnych bezpiecznym kanałem teleinformatycznym (TransGUS) </a:t>
            </a:r>
            <a:r>
              <a:rPr lang="pl-PL" sz="18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18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8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 </a:t>
            </a:r>
            <a:r>
              <a:rPr lang="pl-PL" sz="18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rozproszonych systemów </a:t>
            </a:r>
            <a:r>
              <a:rPr lang="pl-PL" sz="18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informacyjnych</a:t>
            </a:r>
            <a:endParaRPr lang="pl-PL" sz="1800" b="1" dirty="0" smtClean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84094" y="6487522"/>
            <a:ext cx="2105952" cy="32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l-PL" sz="12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18-19.03.2019 Łódź</a:t>
            </a:r>
            <a:endParaRPr lang="pl-PL" sz="1200" b="1" i="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0298" y="1061368"/>
            <a:ext cx="8600481" cy="517064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pl-PL" sz="2200" b="1" dirty="0"/>
              <a:t>Zespół do spraw pozyskiwania zbiorów  danych administracyjnych bezpiecznym kanałem teleinformatycznym (TransGUS) z rozproszonych systemów informacyjnych zajmuje się wykonywaniem następujących czynności</a:t>
            </a:r>
            <a:r>
              <a:rPr lang="pl-PL" sz="2200" b="1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przygotowanie </a:t>
            </a:r>
            <a:r>
              <a:rPr lang="pl-PL" sz="2200" dirty="0"/>
              <a:t>i przekazanie do CIS Radom materiałów informacyjnych do opublikowania na stronie aplikacji TransGUS przeznaczonej dla Jednostek (widok strony internetowej, podstawa prawna, zakres danych - wykaz zmiennych, stan referencyjny danych, termin </a:t>
            </a:r>
            <a:r>
              <a:rPr lang="pl-PL" sz="2200" dirty="0" smtClean="0"/>
              <a:t>przekazania),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wysłanie </a:t>
            </a:r>
            <a:r>
              <a:rPr lang="pl-PL" sz="2200" dirty="0"/>
              <a:t>do Jednostek pisma informującego o obowiązku i organizacji transferu </a:t>
            </a:r>
            <a:r>
              <a:rPr lang="pl-PL" sz="2200" dirty="0" smtClean="0"/>
              <a:t>danych,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monitorowanie </a:t>
            </a:r>
            <a:r>
              <a:rPr lang="pl-PL" sz="2200" dirty="0"/>
              <a:t>przekazywania danych pod kątem dotrzymania terminu dostarczenia </a:t>
            </a:r>
            <a:r>
              <a:rPr lang="pl-PL" sz="2200" dirty="0" smtClean="0"/>
              <a:t>danych,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ponowne </a:t>
            </a:r>
            <a:r>
              <a:rPr lang="pl-PL" sz="2200" dirty="0"/>
              <a:t>wystąpienie do </a:t>
            </a:r>
            <a:r>
              <a:rPr lang="pl-PL" sz="2200" dirty="0" smtClean="0"/>
              <a:t>jednostek, </a:t>
            </a:r>
            <a:r>
              <a:rPr lang="pl-PL" sz="2200" dirty="0"/>
              <a:t>aby nadesłały poprawny </a:t>
            </a:r>
            <a:r>
              <a:rPr lang="pl-PL" sz="2200" dirty="0" smtClean="0"/>
              <a:t>plik</a:t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razie pomyłki.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9978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34483" y="1089651"/>
            <a:ext cx="8600481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2000" b="1" dirty="0" smtClean="0"/>
              <a:t>Strona badania w aplikacji TransGUS: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6" y="1561585"/>
            <a:ext cx="8728311" cy="45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0298" y="1616726"/>
            <a:ext cx="8746322" cy="37856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200" b="1" dirty="0"/>
              <a:t>W roku 2018 zespół zajmował się obsługą następujących źródeł danych</a:t>
            </a:r>
            <a:r>
              <a:rPr lang="pl-PL" sz="2200" b="1" dirty="0" smtClean="0"/>
              <a:t>:</a:t>
            </a:r>
          </a:p>
          <a:p>
            <a:endParaRPr lang="pl-PL" sz="2200" b="1" dirty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rejestr jednostek </a:t>
            </a:r>
            <a:r>
              <a:rPr lang="pl-PL" sz="2200" dirty="0"/>
              <a:t>organizacyjnych, którym nadano status </a:t>
            </a:r>
            <a:r>
              <a:rPr lang="pl-PL" sz="2200" b="1" dirty="0" smtClean="0"/>
              <a:t>centrum integracji </a:t>
            </a:r>
            <a:r>
              <a:rPr lang="pl-PL" sz="2200" b="1" dirty="0"/>
              <a:t>społecznej (CIS)</a:t>
            </a:r>
            <a:r>
              <a:rPr lang="pl-PL" sz="2200" dirty="0"/>
              <a:t> </a:t>
            </a:r>
            <a:r>
              <a:rPr lang="pl-PL" sz="2200" dirty="0" smtClean="0"/>
              <a:t>- 1 </a:t>
            </a:r>
            <a:r>
              <a:rPr lang="pl-PL" sz="2200" dirty="0"/>
              <a:t>edycja </a:t>
            </a:r>
            <a:r>
              <a:rPr lang="pl-PL" sz="2200" dirty="0" smtClean="0"/>
              <a:t>- 16 </a:t>
            </a:r>
            <a:r>
              <a:rPr lang="pl-PL" sz="2200" dirty="0"/>
              <a:t>podmiotów przekazujących </a:t>
            </a:r>
            <a:r>
              <a:rPr lang="pl-PL" sz="2200" dirty="0" smtClean="0"/>
              <a:t>dane,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rejestr </a:t>
            </a:r>
            <a:r>
              <a:rPr lang="pl-PL" sz="2200" b="1" dirty="0"/>
              <a:t>klubów integracji społecznej (KIS)</a:t>
            </a:r>
            <a:r>
              <a:rPr lang="pl-PL" sz="2200" dirty="0"/>
              <a:t> </a:t>
            </a:r>
            <a:r>
              <a:rPr lang="pl-PL" sz="2200" dirty="0" smtClean="0"/>
              <a:t>- 2 </a:t>
            </a:r>
            <a:r>
              <a:rPr lang="pl-PL" sz="2200" dirty="0"/>
              <a:t>edycje </a:t>
            </a:r>
            <a:r>
              <a:rPr lang="pl-PL" sz="2200" dirty="0" smtClean="0"/>
              <a:t>- 16 podmiotów,</a:t>
            </a:r>
            <a:endParaRPr lang="pl-PL" sz="2200" dirty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lista </a:t>
            </a:r>
            <a:r>
              <a:rPr lang="pl-PL" sz="2200" dirty="0"/>
              <a:t>jednostek organizacyjnych, którym nadano status </a:t>
            </a:r>
            <a:r>
              <a:rPr lang="pl-PL" sz="2200" b="1" dirty="0"/>
              <a:t>zakładu aktywności zawodowej (ZAZ) </a:t>
            </a:r>
            <a:r>
              <a:rPr lang="pl-PL" sz="2200" dirty="0"/>
              <a:t>- 2 edycje </a:t>
            </a:r>
            <a:r>
              <a:rPr lang="pl-PL" sz="2200" dirty="0" smtClean="0"/>
              <a:t>- 16 podmiotów,</a:t>
            </a:r>
            <a:endParaRPr lang="pl-PL" sz="2200" dirty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rejestry </a:t>
            </a:r>
            <a:r>
              <a:rPr lang="pl-PL" sz="2200" b="1" dirty="0"/>
              <a:t>bezrobotnych i poszukujących pracy (PUP</a:t>
            </a:r>
            <a:r>
              <a:rPr lang="pl-PL" sz="2200" b="1" dirty="0" smtClean="0"/>
              <a:t>)</a:t>
            </a:r>
            <a:r>
              <a:rPr lang="pl-PL" sz="2200" dirty="0" smtClean="0"/>
              <a:t> - </a:t>
            </a:r>
            <a:r>
              <a:rPr lang="pl-PL" sz="2200" dirty="0"/>
              <a:t>1 edycja -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340 podmiotów.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17860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9193" y="1709061"/>
            <a:ext cx="8746322" cy="36009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200" b="1" dirty="0"/>
              <a:t>W roku 2018 zespół zajmował się obsługą następujących źródeł danych</a:t>
            </a:r>
            <a:r>
              <a:rPr lang="pl-PL" sz="2200" b="1" dirty="0" smtClean="0"/>
              <a:t>:</a:t>
            </a:r>
          </a:p>
          <a:p>
            <a:endParaRPr lang="pl-PL" sz="1000" b="1" dirty="0" smtClean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ewidencja </a:t>
            </a:r>
            <a:r>
              <a:rPr lang="pl-PL" sz="2200" b="1" dirty="0"/>
              <a:t>gruntów i budynków (</a:t>
            </a:r>
            <a:r>
              <a:rPr lang="pl-PL" sz="2200" b="1" dirty="0" err="1"/>
              <a:t>EGiB</a:t>
            </a:r>
            <a:r>
              <a:rPr lang="pl-PL" sz="2200" b="1" dirty="0"/>
              <a:t>)</a:t>
            </a:r>
            <a:r>
              <a:rPr lang="pl-PL" sz="2200" dirty="0"/>
              <a:t> - </a:t>
            </a:r>
            <a:r>
              <a:rPr lang="pl-PL" sz="2200" dirty="0" smtClean="0"/>
              <a:t>1 </a:t>
            </a:r>
            <a:r>
              <a:rPr lang="pl-PL" sz="2200" dirty="0"/>
              <a:t>edycja - 380 </a:t>
            </a:r>
            <a:r>
              <a:rPr lang="pl-PL" sz="2200" dirty="0" smtClean="0"/>
              <a:t>podmiotów,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wykaz </a:t>
            </a:r>
            <a:r>
              <a:rPr lang="pl-PL" sz="2200" dirty="0"/>
              <a:t>jednostek wchodzących w skład systemu </a:t>
            </a:r>
            <a:r>
              <a:rPr lang="pl-PL" sz="2200" b="1" dirty="0" smtClean="0"/>
              <a:t>Państwowego Ratownictwa Medycznego </a:t>
            </a:r>
            <a:r>
              <a:rPr lang="pl-PL" sz="2200" b="1" dirty="0"/>
              <a:t>(PRM)</a:t>
            </a:r>
            <a:r>
              <a:rPr lang="pl-PL" sz="2200" dirty="0"/>
              <a:t> </a:t>
            </a:r>
            <a:r>
              <a:rPr lang="pl-PL" sz="2200" dirty="0" smtClean="0"/>
              <a:t>- 2 </a:t>
            </a:r>
            <a:r>
              <a:rPr lang="pl-PL" sz="2200" dirty="0"/>
              <a:t>edycje </a:t>
            </a:r>
            <a:r>
              <a:rPr lang="pl-PL" sz="2200" dirty="0" smtClean="0"/>
              <a:t>- 16 podmiotów,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system </a:t>
            </a:r>
            <a:r>
              <a:rPr lang="pl-PL" sz="2200" b="1" dirty="0"/>
              <a:t>finansowo księgowy (WORD)</a:t>
            </a:r>
            <a:r>
              <a:rPr lang="pl-PL" sz="2200" dirty="0"/>
              <a:t> - 2 edycje </a:t>
            </a:r>
            <a:r>
              <a:rPr lang="pl-PL" sz="2200" dirty="0" smtClean="0"/>
              <a:t>- 16 podmiotów,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informacje </a:t>
            </a:r>
            <a:r>
              <a:rPr lang="pl-PL" sz="2200" dirty="0"/>
              <a:t>o odbiorcach energii elektrycznej </a:t>
            </a:r>
            <a:r>
              <a:rPr lang="pl-PL" sz="2200" dirty="0" smtClean="0"/>
              <a:t>na </a:t>
            </a:r>
            <a:r>
              <a:rPr lang="pl-PL" sz="2200" dirty="0"/>
              <a:t>potrzeby </a:t>
            </a:r>
            <a:r>
              <a:rPr lang="pl-PL" sz="2200" dirty="0" smtClean="0"/>
              <a:t>mieszkaniowe - </a:t>
            </a:r>
            <a:r>
              <a:rPr lang="pl-PL" sz="2200" dirty="0"/>
              <a:t>2 edycje </a:t>
            </a:r>
            <a:r>
              <a:rPr lang="pl-PL" sz="2200" dirty="0" smtClean="0"/>
              <a:t>- 8 </a:t>
            </a:r>
            <a:r>
              <a:rPr lang="pl-PL" sz="2200" dirty="0"/>
              <a:t>podmiotów przekazujących dane</a:t>
            </a:r>
            <a:r>
              <a:rPr lang="pl-PL" sz="2200" dirty="0" smtClean="0"/>
              <a:t>.</a:t>
            </a:r>
          </a:p>
          <a:p>
            <a:endParaRPr lang="pl-PL" sz="2200" dirty="0" smtClean="0"/>
          </a:p>
          <a:p>
            <a:r>
              <a:rPr lang="pl-PL" sz="2200" b="1" dirty="0" smtClean="0"/>
              <a:t>Razem </a:t>
            </a:r>
            <a:r>
              <a:rPr lang="pl-PL" sz="2200" b="1" dirty="0"/>
              <a:t>11 edycji - 880 podmiotów przekazujących dane</a:t>
            </a:r>
            <a:r>
              <a:rPr lang="pl-PL" sz="2200" b="1" dirty="0" smtClean="0"/>
              <a:t>.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13416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9193" y="1262786"/>
            <a:ext cx="8746322" cy="449353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pl-PL" sz="2200" b="1" dirty="0" smtClean="0"/>
              <a:t>Dane pozyskane w </a:t>
            </a:r>
            <a:r>
              <a:rPr lang="pl-PL" sz="2200" b="1" dirty="0"/>
              <a:t>roku </a:t>
            </a:r>
            <a:r>
              <a:rPr lang="pl-PL" sz="2200" b="1" dirty="0" smtClean="0"/>
              <a:t>2018 były zbierane na potrzeby następujących badań</a:t>
            </a:r>
            <a:r>
              <a:rPr lang="pl-PL" sz="2200" dirty="0" smtClean="0"/>
              <a:t>:</a:t>
            </a:r>
          </a:p>
          <a:p>
            <a:endParaRPr lang="pl-PL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/>
              <a:t>j</a:t>
            </a:r>
            <a:r>
              <a:rPr lang="pl-PL" sz="2200" dirty="0" smtClean="0"/>
              <a:t>ednostki </a:t>
            </a:r>
            <a:r>
              <a:rPr lang="pl-PL" sz="2200" dirty="0"/>
              <a:t>nowej gospodarki społecznej: centra integracji społecznej, kluby integracji społecznej, warsztaty terapii zajęciowej, zakłady aktywności zawodowej,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/>
              <a:t>b</a:t>
            </a:r>
            <a:r>
              <a:rPr lang="pl-PL" sz="2200" dirty="0" smtClean="0"/>
              <a:t>eneficjenci </a:t>
            </a:r>
            <a:r>
              <a:rPr lang="pl-PL" sz="2200" dirty="0"/>
              <a:t>środowiskowej pomocy </a:t>
            </a:r>
            <a:r>
              <a:rPr lang="pl-PL" sz="2200" dirty="0" smtClean="0"/>
              <a:t>społecznej,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b="1" dirty="0"/>
              <a:t>Narodowy </a:t>
            </a:r>
            <a:r>
              <a:rPr lang="pl-PL" sz="2200" b="1" dirty="0" smtClean="0"/>
              <a:t>Spis </a:t>
            </a:r>
            <a:r>
              <a:rPr lang="pl-PL" sz="2200" b="1" dirty="0"/>
              <a:t>P</a:t>
            </a:r>
            <a:r>
              <a:rPr lang="pl-PL" sz="2200" b="1" dirty="0" smtClean="0"/>
              <a:t>owszechny </a:t>
            </a:r>
            <a:r>
              <a:rPr lang="pl-PL" sz="2200" b="1" dirty="0"/>
              <a:t>L</a:t>
            </a:r>
            <a:r>
              <a:rPr lang="pl-PL" sz="2200" b="1" dirty="0" smtClean="0"/>
              <a:t>udności </a:t>
            </a:r>
            <a:r>
              <a:rPr lang="pl-PL" sz="2200" b="1" dirty="0"/>
              <a:t>i </a:t>
            </a:r>
            <a:r>
              <a:rPr lang="pl-PL" sz="2200" b="1" dirty="0" smtClean="0"/>
              <a:t>Mieszkań </a:t>
            </a:r>
            <a:r>
              <a:rPr lang="pl-PL" sz="2200" b="1" dirty="0"/>
              <a:t>2021 r. -</a:t>
            </a:r>
            <a:r>
              <a:rPr lang="pl-PL" sz="2200" b="1" dirty="0" smtClean="0"/>
              <a:t> prace </a:t>
            </a:r>
            <a:r>
              <a:rPr lang="pl-PL" sz="2200" b="1" dirty="0"/>
              <a:t>przygotowawcze,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infrastruktura </a:t>
            </a:r>
            <a:r>
              <a:rPr lang="pl-PL" sz="2200" dirty="0"/>
              <a:t>ochrony zdrowia i jej funkcjonowanie</a:t>
            </a:r>
            <a:r>
              <a:rPr lang="pl-PL" sz="2200" dirty="0" smtClean="0"/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notyfikacja </a:t>
            </a:r>
            <a:r>
              <a:rPr lang="pl-PL" sz="2200" dirty="0"/>
              <a:t>fiskalna deficytu i długu sektora instytucji rządowych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samorządowych,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system </a:t>
            </a:r>
            <a:r>
              <a:rPr lang="pl-PL" sz="2200" dirty="0"/>
              <a:t>Jednostek do Badań Społecznych -</a:t>
            </a:r>
            <a:r>
              <a:rPr lang="pl-PL" sz="2200" dirty="0" smtClean="0"/>
              <a:t> operaty.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35998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34484" y="1118625"/>
            <a:ext cx="8600481" cy="480131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pl-PL" sz="2200" b="1" dirty="0"/>
              <a:t>Na podstawie zapisów </a:t>
            </a:r>
            <a:r>
              <a:rPr lang="pl-PL" sz="2200" b="1" dirty="0" err="1" smtClean="0"/>
              <a:t>PBSSP</a:t>
            </a:r>
            <a:r>
              <a:rPr lang="pl-PL" sz="2200" b="1" dirty="0" smtClean="0"/>
              <a:t> 2019 </a:t>
            </a:r>
            <a:r>
              <a:rPr lang="pl-PL" sz="2200" b="1" dirty="0"/>
              <a:t>stwierdzamy, iż pozyskiwanie danych z  dotychczasowe źródeł wymienionych powyżej będzie kontynuowane, ponadto zidentyfikowaliśmy nowe źródła pozyskiwane poprzez TransGUS</a:t>
            </a:r>
            <a:r>
              <a:rPr lang="pl-PL" sz="2200" b="1" dirty="0" smtClean="0"/>
              <a:t>:</a:t>
            </a:r>
          </a:p>
          <a:p>
            <a:endParaRPr lang="pl-PL" sz="2200" b="1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/>
              <a:t>e</a:t>
            </a:r>
            <a:r>
              <a:rPr lang="pl-PL" sz="2200" dirty="0" smtClean="0"/>
              <a:t>widencja </a:t>
            </a:r>
            <a:r>
              <a:rPr lang="pl-PL" sz="2200" dirty="0"/>
              <a:t>odbiorców indywidualnych w zakresie gazu z sieci - 1 edycja </a:t>
            </a:r>
            <a:r>
              <a:rPr lang="pl-PL" sz="2200" dirty="0" smtClean="0"/>
              <a:t>- 130 </a:t>
            </a:r>
            <a:r>
              <a:rPr lang="pl-PL" sz="2200" dirty="0"/>
              <a:t>podmiotów przekazujących </a:t>
            </a:r>
            <a:r>
              <a:rPr lang="pl-PL" sz="2200" dirty="0" smtClean="0"/>
              <a:t>dane,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/>
              <a:t>e</a:t>
            </a:r>
            <a:r>
              <a:rPr lang="pl-PL" sz="2200" dirty="0" smtClean="0"/>
              <a:t>widencja </a:t>
            </a:r>
            <a:r>
              <a:rPr lang="pl-PL" sz="2200" dirty="0"/>
              <a:t>odbiorców indywidualnych w zakresie </a:t>
            </a:r>
            <a:r>
              <a:rPr lang="pl-PL" sz="2200" dirty="0" smtClean="0"/>
              <a:t>energii cieplnej</a:t>
            </a:r>
            <a:br>
              <a:rPr lang="pl-PL" sz="2200" dirty="0" smtClean="0"/>
            </a:br>
            <a:r>
              <a:rPr lang="pl-PL" sz="2200" dirty="0" smtClean="0"/>
              <a:t>- 1 </a:t>
            </a:r>
            <a:r>
              <a:rPr lang="pl-PL" sz="2200" dirty="0"/>
              <a:t>edycja </a:t>
            </a:r>
            <a:r>
              <a:rPr lang="pl-PL" sz="2200" dirty="0" smtClean="0"/>
              <a:t>- 900 podmiotów,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/>
              <a:t>e</a:t>
            </a:r>
            <a:r>
              <a:rPr lang="pl-PL" sz="2200" dirty="0" smtClean="0"/>
              <a:t>widencja </a:t>
            </a:r>
            <a:r>
              <a:rPr lang="pl-PL" sz="2200" dirty="0"/>
              <a:t>w zakresie zbiorowego odprowadzania </a:t>
            </a:r>
            <a:r>
              <a:rPr lang="pl-PL" sz="2200" dirty="0" smtClean="0"/>
              <a:t>ścieków - 1 </a:t>
            </a:r>
            <a:r>
              <a:rPr lang="pl-PL" sz="2200" dirty="0"/>
              <a:t>edycja -2478 </a:t>
            </a:r>
            <a:r>
              <a:rPr lang="pl-PL" sz="2200" dirty="0" smtClean="0"/>
              <a:t>podmiotów,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/>
              <a:t>e</a:t>
            </a:r>
            <a:r>
              <a:rPr lang="pl-PL" sz="2200" dirty="0" smtClean="0"/>
              <a:t>widencja </a:t>
            </a:r>
            <a:r>
              <a:rPr lang="pl-PL" sz="2200" dirty="0"/>
              <a:t>w zakresie zbiorowego zaopatrzenia w </a:t>
            </a:r>
            <a:r>
              <a:rPr lang="pl-PL" sz="2200" dirty="0" smtClean="0"/>
              <a:t>wodę - 1 </a:t>
            </a:r>
            <a:r>
              <a:rPr lang="pl-PL" sz="2200" dirty="0"/>
              <a:t>edycja -2478 </a:t>
            </a:r>
            <a:r>
              <a:rPr lang="pl-PL" sz="2200" dirty="0" smtClean="0"/>
              <a:t>podmiotów,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22201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34484" y="1478954"/>
            <a:ext cx="8600481" cy="36317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200" b="1" dirty="0" smtClean="0"/>
              <a:t>Nowe </a:t>
            </a:r>
            <a:r>
              <a:rPr lang="pl-PL" sz="2200" b="1" dirty="0"/>
              <a:t>źródła pozyskiwane poprzez </a:t>
            </a:r>
            <a:r>
              <a:rPr lang="pl-PL" sz="2200" b="1" dirty="0" smtClean="0"/>
              <a:t>TransGUS w 2019 r.:</a:t>
            </a:r>
          </a:p>
          <a:p>
            <a:endParaRPr lang="pl-PL" sz="2200" b="1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ewidencja  </a:t>
            </a:r>
            <a:r>
              <a:rPr lang="pl-PL" sz="2200" dirty="0"/>
              <a:t>zbiorników </a:t>
            </a:r>
            <a:r>
              <a:rPr lang="pl-PL" sz="2200" dirty="0" smtClean="0"/>
              <a:t>bezodpływowych - </a:t>
            </a:r>
            <a:r>
              <a:rPr lang="pl-PL" sz="2200" dirty="0"/>
              <a:t>1 edycja </a:t>
            </a:r>
            <a:r>
              <a:rPr lang="pl-PL" sz="2200" dirty="0" smtClean="0"/>
              <a:t>- 2478 podmiotów,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ewidencja </a:t>
            </a:r>
            <a:r>
              <a:rPr lang="pl-PL" sz="2200" dirty="0"/>
              <a:t>miejscowości ulic i adresów </a:t>
            </a:r>
            <a:r>
              <a:rPr lang="pl-PL" sz="2200" dirty="0" smtClean="0"/>
              <a:t>- 1 </a:t>
            </a:r>
            <a:r>
              <a:rPr lang="pl-PL" sz="2200" dirty="0"/>
              <a:t>edycja - 2478 </a:t>
            </a:r>
            <a:r>
              <a:rPr lang="pl-PL" sz="2200" dirty="0" smtClean="0"/>
              <a:t>podmiotów.</a:t>
            </a:r>
          </a:p>
          <a:p>
            <a:endParaRPr lang="pl-PL" sz="2200" dirty="0"/>
          </a:p>
          <a:p>
            <a:r>
              <a:rPr lang="pl-PL" sz="2200" b="1" dirty="0"/>
              <a:t>Razem 6 nowych edycji </a:t>
            </a:r>
            <a:r>
              <a:rPr lang="pl-PL" sz="2200" b="1" dirty="0" smtClean="0"/>
              <a:t>– 10942 podmiotów przekazujących dane.</a:t>
            </a:r>
          </a:p>
          <a:p>
            <a:endParaRPr lang="pl-PL" sz="2200" b="1" dirty="0"/>
          </a:p>
          <a:p>
            <a:pPr algn="just"/>
            <a:r>
              <a:rPr lang="pl-PL" sz="2200" dirty="0" smtClean="0"/>
              <a:t>Wszystkie nowe </a:t>
            </a:r>
            <a:r>
              <a:rPr lang="pl-PL" sz="2200" dirty="0"/>
              <a:t>źródła pozyskiwane poprzez </a:t>
            </a:r>
            <a:r>
              <a:rPr lang="pl-PL" sz="2200" dirty="0" smtClean="0"/>
              <a:t>TransGUS są zbierane na </a:t>
            </a:r>
            <a:r>
              <a:rPr lang="pl-PL" sz="2200" dirty="0"/>
              <a:t>potrzeby badania </a:t>
            </a:r>
            <a:r>
              <a:rPr lang="pl-PL" sz="2200" b="1" dirty="0" smtClean="0"/>
              <a:t>„Narodowy </a:t>
            </a:r>
            <a:r>
              <a:rPr lang="pl-PL" sz="2200" b="1" dirty="0"/>
              <a:t>spis powszechny ludności i mieszkań 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>2021 </a:t>
            </a:r>
            <a:r>
              <a:rPr lang="pl-PL" sz="2200" b="1" dirty="0"/>
              <a:t>r. – prace przygotowawcze” (Symbol badania: </a:t>
            </a:r>
            <a:r>
              <a:rPr lang="pl-PL" sz="2200" b="1" dirty="0" smtClean="0"/>
              <a:t>1.21.12).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381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42576" y="1386622"/>
            <a:ext cx="8600481" cy="38164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pl-PL" sz="2200" b="1" dirty="0" smtClean="0"/>
              <a:t>Podstawowe problemy związane z pozyskiwaniem danych:</a:t>
            </a:r>
          </a:p>
          <a:p>
            <a:pPr algn="just"/>
            <a:endParaRPr lang="pl-PL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/>
              <a:t>p</a:t>
            </a:r>
            <a:r>
              <a:rPr lang="pl-PL" sz="2200" dirty="0" smtClean="0"/>
              <a:t>rzepełnione skrzynki poczty elektronicznej oraz niewłaściwe adresy,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/>
              <a:t>n</a:t>
            </a:r>
            <a:r>
              <a:rPr lang="pl-PL" sz="2200" dirty="0" smtClean="0"/>
              <a:t>ieświadomość podmiotów co do obowiązku przekazywania różnego typu danych,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/>
              <a:t>b</a:t>
            </a:r>
            <a:r>
              <a:rPr lang="pl-PL" sz="2200" dirty="0" smtClean="0"/>
              <a:t>rak źródeł danych,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/>
              <a:t>b</a:t>
            </a:r>
            <a:r>
              <a:rPr lang="pl-PL" sz="2200" dirty="0" smtClean="0"/>
              <a:t>rak elektronicznej wersji rejestrów,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/>
              <a:t>n</a:t>
            </a:r>
            <a:r>
              <a:rPr lang="pl-PL" sz="2200" dirty="0" smtClean="0"/>
              <a:t>iewłaściwe formaty plików</a:t>
            </a:r>
            <a:r>
              <a:rPr lang="pl-PL" sz="2200" dirty="0" smtClean="0"/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/>
              <a:t> </a:t>
            </a:r>
            <a:r>
              <a:rPr lang="pl-PL" sz="2200" dirty="0" smtClean="0"/>
              <a:t>nieumiejętność obsługi aplikacji TransGUS,</a:t>
            </a:r>
            <a:endParaRPr lang="pl-PL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niewłaściwe </a:t>
            </a:r>
            <a:r>
              <a:rPr lang="pl-PL" sz="2200" dirty="0"/>
              <a:t>rozumienie zapisów RODO.</a:t>
            </a:r>
            <a:endParaRPr lang="pl-PL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200" dirty="0" smtClean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15925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2"/>
          <p:cNvSpPr txBox="1">
            <a:spLocks/>
          </p:cNvSpPr>
          <p:nvPr/>
        </p:nvSpPr>
        <p:spPr>
          <a:xfrm>
            <a:off x="113288" y="3116516"/>
            <a:ext cx="6858000" cy="5168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Dziękuję za uwagę</a:t>
            </a:r>
            <a:endParaRPr lang="pl-PL" sz="2200" b="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13288" y="4269863"/>
            <a:ext cx="7250464" cy="1531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l-PL" sz="1800" b="1" dirty="0">
                <a:latin typeface="Fira Sans" panose="020B0503050000020004" pitchFamily="34" charset="0"/>
                <a:ea typeface="Fira Sans" panose="020B0503050000020004" pitchFamily="34" charset="0"/>
              </a:rPr>
              <a:t>Sławomir Konczak</a:t>
            </a:r>
          </a:p>
          <a:p>
            <a:pPr algn="l">
              <a:spcBef>
                <a:spcPts val="0"/>
              </a:spcBef>
            </a:pPr>
            <a:r>
              <a:rPr lang="pl-PL" sz="1800" i="1" dirty="0">
                <a:latin typeface="Fira Sans" panose="020B0503050000020004" pitchFamily="34" charset="0"/>
                <a:ea typeface="Fira Sans" panose="020B0503050000020004" pitchFamily="34" charset="0"/>
              </a:rPr>
              <a:t>Główny </a:t>
            </a:r>
            <a:r>
              <a:rPr lang="pl-PL" sz="1800" i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specjalista</a:t>
            </a:r>
            <a:endParaRPr lang="pl-PL" sz="1800" i="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l">
              <a:spcBef>
                <a:spcPts val="0"/>
              </a:spcBef>
            </a:pPr>
            <a:endParaRPr lang="pl-PL" sz="18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l">
              <a:spcBef>
                <a:spcPts val="0"/>
              </a:spcBef>
            </a:pPr>
            <a:r>
              <a:rPr lang="pl-PL" sz="18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Zespół </a:t>
            </a:r>
            <a:r>
              <a:rPr lang="pl-PL" sz="1800" dirty="0">
                <a:latin typeface="Fira Sans" panose="020B0503050000020004" pitchFamily="34" charset="0"/>
                <a:ea typeface="Fira Sans" panose="020B0503050000020004" pitchFamily="34" charset="0"/>
              </a:rPr>
              <a:t>do spraw pozyskiwania zbiorów  danych administracyjnych bezpiecznym kanałem teleinformatycznym (TransGUS) </a:t>
            </a:r>
            <a:r>
              <a:rPr lang="pl-PL" sz="18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18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8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 </a:t>
            </a:r>
            <a:r>
              <a:rPr lang="pl-PL" sz="1800" dirty="0">
                <a:latin typeface="Fira Sans" panose="020B0503050000020004" pitchFamily="34" charset="0"/>
                <a:ea typeface="Fira Sans" panose="020B0503050000020004" pitchFamily="34" charset="0"/>
              </a:rPr>
              <a:t>rozproszonych systemów </a:t>
            </a:r>
            <a:r>
              <a:rPr lang="pl-PL" sz="18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informacyjnych</a:t>
            </a:r>
            <a:endParaRPr lang="pl-PL" sz="1800" b="1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2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60298" y="2077030"/>
            <a:ext cx="8600481" cy="313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pl-PL" sz="2200" dirty="0" smtClean="0"/>
              <a:t>W 2018 r. Urząd </a:t>
            </a:r>
            <a:r>
              <a:rPr lang="pl-PL" sz="2200" dirty="0"/>
              <a:t>Statystyczny w Łodzi przejął od Departamentu Programowania i Koordynacji Badań GUS nowe </a:t>
            </a:r>
            <a:r>
              <a:rPr lang="pl-PL" sz="2200" b="1" dirty="0"/>
              <a:t>zadanie </a:t>
            </a:r>
            <a:r>
              <a:rPr lang="pl-PL" sz="2200" b="1" dirty="0" smtClean="0"/>
              <a:t>związane</a:t>
            </a:r>
            <a:br>
              <a:rPr lang="pl-PL" sz="2200" b="1" dirty="0" smtClean="0"/>
            </a:br>
            <a:r>
              <a:rPr lang="pl-PL" sz="2200" b="1" dirty="0" smtClean="0"/>
              <a:t>z </a:t>
            </a:r>
            <a:r>
              <a:rPr lang="pl-PL" sz="2200" b="1" dirty="0"/>
              <a:t>organizacją i koordynacją pozyskiwania przez GUS zbiorów danych administracyjnych</a:t>
            </a:r>
            <a:r>
              <a:rPr lang="pl-PL" sz="2200" dirty="0" smtClean="0"/>
              <a:t>.</a:t>
            </a:r>
          </a:p>
          <a:p>
            <a:pPr algn="just"/>
            <a:endParaRPr lang="pl-PL" sz="2200" dirty="0" smtClean="0"/>
          </a:p>
          <a:p>
            <a:pPr algn="just"/>
            <a:r>
              <a:rPr lang="pl-PL" sz="2200" dirty="0" smtClean="0"/>
              <a:t>W </a:t>
            </a:r>
            <a:r>
              <a:rPr lang="pl-PL" sz="2200" dirty="0"/>
              <a:t>celu realizacji zadania powołano w Urzędzie </a:t>
            </a:r>
            <a:r>
              <a:rPr lang="pl-PL" sz="2200" b="1" dirty="0" smtClean="0"/>
              <a:t>zespół </a:t>
            </a:r>
            <a:r>
              <a:rPr lang="pl-PL" sz="2200" b="1" dirty="0"/>
              <a:t>do spraw pozyskiwania zbiorów danych administracyjnych bezpiecznym kanałem teleinformatycznym (TransGUS) z rozproszonych systemów informacyjnych</a:t>
            </a:r>
            <a:r>
              <a:rPr lang="pl-PL" sz="2200" b="1" dirty="0" smtClean="0"/>
              <a:t>.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36164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0298" y="1518866"/>
            <a:ext cx="8600481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pl-PL" sz="2200" b="1" dirty="0" smtClean="0"/>
              <a:t>Pozyskiwanie </a:t>
            </a:r>
            <a:r>
              <a:rPr lang="pl-PL" sz="2200" b="1" dirty="0"/>
              <a:t>zbiorów danych administracyjnych </a:t>
            </a:r>
            <a:r>
              <a:rPr lang="pl-PL" sz="2200" dirty="0"/>
              <a:t>– GUS monitoruje uchwalane ustawy i sprawdza czy w </a:t>
            </a:r>
            <a:r>
              <a:rPr lang="pl-PL" sz="2200" dirty="0" smtClean="0"/>
              <a:t>ich treści </a:t>
            </a:r>
            <a:r>
              <a:rPr lang="pl-PL" sz="2200" dirty="0"/>
              <a:t>jest wzmianka o utworzeniu bazy danych w różnych instytucjach państwowych i samorządowych. Jeżeli jest sprawdza o jakie informacje chodzi i czy są one zbieżne z danymi zbieranymi w </a:t>
            </a:r>
            <a:r>
              <a:rPr lang="pl-PL" sz="2200" dirty="0" smtClean="0"/>
              <a:t>sprawozdaniach</a:t>
            </a:r>
            <a:r>
              <a:rPr lang="pl-PL" sz="2200" dirty="0"/>
              <a:t>. Gdy jest mowa o takich danych wtedy można zacząć ustalać możliwość pozyskania takiej bazy danych</a:t>
            </a:r>
            <a:r>
              <a:rPr lang="pl-PL" sz="2200" dirty="0" smtClean="0"/>
              <a:t>.</a:t>
            </a:r>
          </a:p>
          <a:p>
            <a:pPr algn="just"/>
            <a:endParaRPr lang="pl-PL" sz="2200" dirty="0"/>
          </a:p>
          <a:p>
            <a:pPr algn="just"/>
            <a:r>
              <a:rPr lang="pl-PL" sz="2200" dirty="0"/>
              <a:t>Podstawą prawną zbierania danych administracyjnych bezpiecznym kanałem teleinformatycznym z rozproszonych systemów informacyjnych jest ustawa o statystyce publicznej (Dz. U. z 2018 r. poz. 997, 1000, 1629 </a:t>
            </a:r>
            <a:br>
              <a:rPr lang="pl-PL" sz="2200" dirty="0"/>
            </a:br>
            <a:r>
              <a:rPr lang="pl-PL" sz="2200" dirty="0"/>
              <a:t>i 1669) oraz </a:t>
            </a:r>
            <a:r>
              <a:rPr lang="pl-PL" sz="2200" dirty="0" smtClean="0"/>
              <a:t>Program Badań </a:t>
            </a:r>
            <a:r>
              <a:rPr lang="pl-PL" sz="2200" dirty="0"/>
              <a:t>S</a:t>
            </a:r>
            <a:r>
              <a:rPr lang="pl-PL" sz="2200" dirty="0" smtClean="0"/>
              <a:t>tatystycznych </a:t>
            </a:r>
            <a:r>
              <a:rPr lang="pl-PL" sz="2200" dirty="0"/>
              <a:t>S</a:t>
            </a:r>
            <a:r>
              <a:rPr lang="pl-PL" sz="2200" dirty="0" smtClean="0"/>
              <a:t>tatystyki </a:t>
            </a:r>
            <a:r>
              <a:rPr lang="pl-PL" sz="2200" dirty="0"/>
              <a:t>P</a:t>
            </a:r>
            <a:r>
              <a:rPr lang="pl-PL" sz="2200" dirty="0" smtClean="0"/>
              <a:t>ublicznej </a:t>
            </a:r>
            <a:r>
              <a:rPr lang="pl-PL" sz="2200" dirty="0"/>
              <a:t>na kolejne lata </a:t>
            </a:r>
            <a:r>
              <a:rPr lang="pl-PL" sz="2200" dirty="0" smtClean="0"/>
              <a:t>wprowadzany </a:t>
            </a:r>
            <a:r>
              <a:rPr lang="pl-PL" sz="2200" dirty="0"/>
              <a:t>w życie rozporządzeniem Rady Ministrów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12197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0298" y="1180312"/>
            <a:ext cx="8600481" cy="48320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pl-PL" sz="2200" b="1" dirty="0" smtClean="0"/>
              <a:t>Bezpieczny </a:t>
            </a:r>
            <a:r>
              <a:rPr lang="pl-PL" sz="2200" b="1" dirty="0"/>
              <a:t>kanał teleinformatyczny (TransGUS) </a:t>
            </a:r>
            <a:r>
              <a:rPr lang="pl-PL" sz="2200" dirty="0"/>
              <a:t>– aplikacja napisana na przeglądarkę internetową służąca do bezpiecznego przesyłania plików do GUS. Każda instytucja otrzymuje unikatowy login i hasło do przesłania pliku z danymi. Użytkownik dostaje dostęp do konta typu OZS (osoba zarządzająca sprawozdawczością) oraz możliwość założenia subkont typu OSS (osoba sporządzająca sprawozdanie</a:t>
            </a:r>
            <a:r>
              <a:rPr lang="pl-PL" sz="2200" dirty="0" smtClean="0"/>
              <a:t>).</a:t>
            </a:r>
          </a:p>
          <a:p>
            <a:pPr algn="just"/>
            <a:r>
              <a:rPr lang="pl-PL" sz="2200" dirty="0" smtClean="0"/>
              <a:t>Podstawową różnicą między kanałem TransGUS a Portalem sprawozdawczym jest forma przekazywania danych. Za pośrednictwem portalu sporządza się sprawozdania, natomiast kanałem TransGUS przekazujemy pliki z danymi.</a:t>
            </a:r>
          </a:p>
          <a:p>
            <a:pPr algn="just"/>
            <a:r>
              <a:rPr lang="pl-PL" sz="2200" dirty="0" smtClean="0"/>
              <a:t>Zazwyczaj są to pliki wygenerowane z oprogramowania posiadanego przez jednostkę sprawozdawczą. Rzadziej prosimy o wypełnienie danymi szablonu zamieszczonego na stronie konkretnego badania w aplikacji.</a:t>
            </a:r>
          </a:p>
          <a:p>
            <a:endParaRPr lang="pl-PL" sz="2200" dirty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16093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92665" y="1132177"/>
            <a:ext cx="8600481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200" b="1" dirty="0"/>
              <a:t>Bezpieczny kanał teleinformatyczny (TransGUS</a:t>
            </a:r>
            <a:r>
              <a:rPr lang="pl-PL" sz="2200" b="1" dirty="0" smtClean="0"/>
              <a:t>) – aplikacja internetowa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6" y="1683555"/>
            <a:ext cx="7986839" cy="37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45" y="1480988"/>
            <a:ext cx="6299404" cy="4273137"/>
          </a:xfrm>
          <a:prstGeom prst="rect">
            <a:avLst/>
          </a:prstGeom>
        </p:spPr>
      </p:pic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0299" y="1262936"/>
            <a:ext cx="3209412" cy="449353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sz="2200" b="1" dirty="0"/>
              <a:t>Z rozproszonych systemów informacyjnych </a:t>
            </a:r>
            <a:r>
              <a:rPr lang="pl-PL" sz="2200" dirty="0"/>
              <a:t>– ten człon nazwy zespołu informuje nas o tym, że zbieramy dane z instytucji mających komórki rozproszone na terenie całego kraju</a:t>
            </a:r>
            <a:r>
              <a:rPr lang="pl-PL" sz="2200" dirty="0" smtClean="0"/>
              <a:t>.</a:t>
            </a:r>
          </a:p>
          <a:p>
            <a:endParaRPr lang="pl-PL" sz="2200" dirty="0" smtClean="0"/>
          </a:p>
          <a:p>
            <a:r>
              <a:rPr lang="pl-PL" sz="2200" dirty="0" smtClean="0"/>
              <a:t>Mowa </a:t>
            </a:r>
            <a:r>
              <a:rPr lang="pl-PL" sz="2200" dirty="0"/>
              <a:t>tu o urzędach wojewódzkich, urzędach samorządu terytorialnego, urzędach pracy itp.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13249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0298" y="1453783"/>
            <a:ext cx="8600481" cy="43858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pl-PL" sz="2200" b="1" dirty="0"/>
              <a:t>Zespół do spraw pozyskiwania zbiorów  danych administracyjnych bezpiecznym kanałem teleinformatycznym (TransGUS) z rozproszonych systemów informacyjnych zajmuje się wykonywaniem następujących czynności</a:t>
            </a:r>
            <a:r>
              <a:rPr lang="pl-PL" sz="2200" b="1" dirty="0" smtClean="0"/>
              <a:t>: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koordynacja </a:t>
            </a:r>
            <a:r>
              <a:rPr lang="pl-PL" sz="2200" dirty="0"/>
              <a:t>pełnego procesu organizacji i przeprowadzenia zbierania danych </a:t>
            </a:r>
            <a:r>
              <a:rPr lang="pl-PL" sz="2200" dirty="0" smtClean="0"/>
              <a:t>z </a:t>
            </a:r>
            <a:r>
              <a:rPr lang="pl-PL" sz="2200" dirty="0"/>
              <a:t>rozproszonych systemów </a:t>
            </a:r>
            <a:r>
              <a:rPr lang="pl-PL" sz="2200" dirty="0" smtClean="0"/>
              <a:t>informacyjnych,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/>
              <a:t>przygotowanie projektów harmonogramów prac dotyczących pozyskiwania danych jednostkowych z rozproszonych źródeł we współpracy z właściwymi departamentami GUS i urzędami statystycznymi.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200" dirty="0" smtClean="0"/>
              <a:t>przygotowanie/aktualizacja </a:t>
            </a:r>
            <a:r>
              <a:rPr lang="pl-PL" sz="2200" dirty="0"/>
              <a:t>wykazu Jednostek i przekazanie go do CIS Radom celem zaimplementowania </a:t>
            </a:r>
            <a:r>
              <a:rPr lang="pl-PL" sz="2200" dirty="0" smtClean="0"/>
              <a:t>w aplikacji TransGUS</a:t>
            </a:r>
            <a:r>
              <a:rPr lang="pl-PL" sz="2200" dirty="0" smtClean="0"/>
              <a:t>,</a:t>
            </a:r>
            <a:endParaRPr lang="pl-PL" sz="2200" dirty="0" smtClean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</p:spTree>
    <p:extLst>
      <p:ext uri="{BB962C8B-B14F-4D97-AF65-F5344CB8AC3E}">
        <p14:creationId xmlns:p14="http://schemas.microsoft.com/office/powerpoint/2010/main" val="38446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3112" y="1156327"/>
            <a:ext cx="8600481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2200" b="1" dirty="0" smtClean="0"/>
              <a:t>Przykładowy harmonogram: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42775"/>
              </p:ext>
            </p:extLst>
          </p:nvPr>
        </p:nvGraphicFramePr>
        <p:xfrm>
          <a:off x="971044" y="1853077"/>
          <a:ext cx="7201912" cy="3696030"/>
        </p:xfrm>
        <a:graphic>
          <a:graphicData uri="http://schemas.openxmlformats.org/drawingml/2006/table">
            <a:tbl>
              <a:tblPr/>
              <a:tblGrid>
                <a:gridCol w="1718638"/>
                <a:gridCol w="1213958"/>
                <a:gridCol w="4269316"/>
              </a:tblGrid>
              <a:tr h="4548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Przedrostek harmonogramu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Metryczka harmonogramu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215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Nazwa harmonogramu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UG EZB 01 - dane dotyczące adresów zbiorników bezodpływowych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76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Rok pbssp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27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Zestaw danych, gestor; rok pbssp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UG EZB 01; Urzędy gmin; 2019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5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Koordynator z US Łódź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Piotr Snopek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5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Jednostka autorska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HU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5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Częstotliwość zbierania danych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raz w roku do 28 lutego 2019 r. według stanu na 31 stycznia 2019 r.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27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Sposób pozyskania danych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TransGUS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3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/>
          </p:cNvSpPr>
          <p:nvPr/>
        </p:nvSpPr>
        <p:spPr>
          <a:xfrm>
            <a:off x="8478305" y="6471703"/>
            <a:ext cx="356660" cy="22860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sz="10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3112" y="1156327"/>
            <a:ext cx="8600481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2200" b="1" dirty="0" smtClean="0"/>
              <a:t>Przykładowy harmonogram:</a:t>
            </a: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260298" y="297827"/>
            <a:ext cx="8665217" cy="7200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pPr lvl="0">
              <a:defRPr/>
            </a:pPr>
            <a:r>
              <a:rPr lang="pl-PL" sz="2400" dirty="0"/>
              <a:t>TransGUS – dane </a:t>
            </a:r>
            <a:r>
              <a:rPr lang="pl-PL" sz="2400" dirty="0" smtClean="0"/>
              <a:t>administracyjne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rozproszonych systemów informacyjnych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51548" y="1825626"/>
          <a:ext cx="7840904" cy="4351336"/>
        </p:xfrm>
        <a:graphic>
          <a:graphicData uri="http://schemas.openxmlformats.org/drawingml/2006/table">
            <a:tbl>
              <a:tblPr/>
              <a:tblGrid>
                <a:gridCol w="970634"/>
                <a:gridCol w="3081763"/>
                <a:gridCol w="937268"/>
                <a:gridCol w="909970"/>
                <a:gridCol w="934236"/>
                <a:gridCol w="1007033"/>
              </a:tblGrid>
              <a:tr h="5461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Przedrostek harmonogramu</a:t>
                      </a:r>
                    </a:p>
                  </a:txBody>
                  <a:tcPr marL="9103" marR="9103" marT="9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Nazwa zadania</a:t>
                      </a:r>
                    </a:p>
                  </a:txBody>
                  <a:tcPr marL="9103" marR="9103" marT="9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Uszczegółowienie zadania</a:t>
                      </a:r>
                    </a:p>
                  </a:txBody>
                  <a:tcPr marL="9103" marR="9103" marT="9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rozpoczęcia zadania</a:t>
                      </a:r>
                    </a:p>
                  </a:txBody>
                  <a:tcPr marL="9103" marR="9103" marT="9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zakończenia zadania</a:t>
                      </a:r>
                    </a:p>
                  </a:txBody>
                  <a:tcPr marL="9103" marR="9103" marT="9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Jednostka odpowiedzialna </a:t>
                      </a:r>
                    </a:p>
                  </a:txBody>
                  <a:tcPr marL="9103" marR="9103" marT="9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345922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Ustalenie organizacji pozyskiwania danych z GZB (Gminy-Zbiorniki bezodpływowe)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 na 31 stycznia 2019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2018-08-28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2018-09-28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HU, US Łódź, CIS 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22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Przygotowanie kartotek związanych z pozyskaniem danych z  GZB.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 na 31 stycznia 2019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2018-11-05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2018-11-09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Wrocław</a:t>
                      </a:r>
                      <a:r>
                        <a:rPr lang="pl-PL" sz="1100" b="0" i="0" u="none" strike="sng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883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Przekazanie do US Łódź (Pan Piotr Snopek) poprzez serwer FTP wygenerowanej kartoteki do GZB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 na 31 stycznia 2019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2018-11-09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2018-11-09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Wrocław 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883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Przygotowanie i przesłanie do HU projektu pisma informującego o obowiązku  i organizacji transferu danych do GUS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 na 31 stycznia 2019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2018-11-12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2018-11-14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Łódź, CIS Łódź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844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Wskazanie osób do kontaktu ws. kwestii technicznych związanych z przygotowaniem 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przekazywaniem danych przez GZB oraz przekazanie tej informacji do US Łódź oraz HU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 na 31 stycznia 2019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2018-11-14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2018-11-15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 Łódź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83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Przekazanie do US Łódż i CIS uwag do projektu pisma informującego GZB o obowiązku i organizacji transferu danych do GUS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 na 31 stycznia 2019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2018-11-15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2018-11-20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06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 EZB 01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Przygotowanie dla CIS materiałów informacyjnych do opublikowania na stronie internetowej TransGUS przeznaczonej dla  GZB  (podstawa prawna, karta badania 1.21.12, pismo, termin przekazania)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 na 31 stycznia 2019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2018-11-21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2018-11-23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 Łódź, HU </a:t>
                      </a:r>
                    </a:p>
                  </a:txBody>
                  <a:tcPr marL="9103" marR="9103" marT="9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5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F36AC060FDC4EA559E9239B170FEF" ma:contentTypeVersion="0" ma:contentTypeDescription="Utwórz nowy dokument." ma:contentTypeScope="" ma:versionID="023070bd0c10a814beb60f4cdfcfc0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728A7E-1A3F-49FE-806E-0FDF99731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E18FAA-2285-4607-A512-2A3F2B32A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A21DC9C-CD83-4247-8768-23C9FCCEED8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1248</Words>
  <Application>Microsoft Office PowerPoint</Application>
  <PresentationFormat>Pokaz na ekranie (4:3)</PresentationFormat>
  <Paragraphs>184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Fira Sans</vt:lpstr>
      <vt:lpstr>Fira Sans Light</vt:lpstr>
      <vt:lpstr>Fira Sans Medium</vt:lpstr>
      <vt:lpstr>Fira Sans SemiBold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Statystyka Publiczna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Buczek-Toboła Anna</dc:creator>
  <cp:lastModifiedBy>Konczak Sławomir</cp:lastModifiedBy>
  <cp:revision>89</cp:revision>
  <cp:lastPrinted>2019-03-18T10:11:21Z</cp:lastPrinted>
  <dcterms:created xsi:type="dcterms:W3CDTF">2018-01-15T11:34:33Z</dcterms:created>
  <dcterms:modified xsi:type="dcterms:W3CDTF">2019-03-18T14:28:47Z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0x010100298F36AC060FDC4EA559E9239B170FEF</vt:lpwstr>
  </property>
</Properties>
</file>